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23" r:id="rId5"/>
    <p:sldId id="288" r:id="rId6"/>
    <p:sldId id="345" r:id="rId7"/>
    <p:sldId id="346" r:id="rId8"/>
    <p:sldId id="347" r:id="rId9"/>
    <p:sldId id="349" r:id="rId10"/>
    <p:sldId id="350" r:id="rId11"/>
    <p:sldId id="351" r:id="rId12"/>
    <p:sldId id="352" r:id="rId13"/>
    <p:sldId id="353" r:id="rId14"/>
    <p:sldId id="333" r:id="rId15"/>
    <p:sldId id="316" r:id="rId16"/>
    <p:sldId id="307" r:id="rId17"/>
    <p:sldId id="355" r:id="rId18"/>
    <p:sldId id="294" r:id="rId19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323"/>
            <p14:sldId id="288"/>
            <p14:sldId id="345"/>
            <p14:sldId id="346"/>
            <p14:sldId id="347"/>
            <p14:sldId id="349"/>
            <p14:sldId id="350"/>
            <p14:sldId id="351"/>
            <p14:sldId id="352"/>
            <p14:sldId id="353"/>
            <p14:sldId id="333"/>
            <p14:sldId id="316"/>
            <p14:sldId id="307"/>
            <p14:sldId id="355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F6E"/>
    <a:srgbClr val="E95E09"/>
    <a:srgbClr val="CD6525"/>
    <a:srgbClr val="DFE8F0"/>
    <a:srgbClr val="294071"/>
    <a:srgbClr val="FFFF99"/>
    <a:srgbClr val="FFFF66"/>
    <a:srgbClr val="00FF00"/>
    <a:srgbClr val="102B40"/>
    <a:srgbClr val="BF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3536" autoAdjust="0"/>
  </p:normalViewPr>
  <p:slideViewPr>
    <p:cSldViewPr>
      <p:cViewPr varScale="1">
        <p:scale>
          <a:sx n="77" d="100"/>
          <a:sy n="77" d="100"/>
        </p:scale>
        <p:origin x="509" y="34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E63083F9-4B4C-42D4-919A-A5BE702D4945}"/>
    <pc:docChg chg="custSel modSld modMainMaster">
      <pc:chgData name="Sheetal Jain" userId="51c8f061-299c-44fe-993f-a386b901f7f1" providerId="ADAL" clId="{E63083F9-4B4C-42D4-919A-A5BE702D4945}" dt="2021-02-10T04:47:23.865" v="269" actId="692"/>
      <pc:docMkLst>
        <pc:docMk/>
      </pc:docMkLst>
      <pc:sldChg chg="modSp mod">
        <pc:chgData name="Sheetal Jain" userId="51c8f061-299c-44fe-993f-a386b901f7f1" providerId="ADAL" clId="{E63083F9-4B4C-42D4-919A-A5BE702D4945}" dt="2021-02-10T04:41:49.399" v="188" actId="692"/>
        <pc:sldMkLst>
          <pc:docMk/>
          <pc:sldMk cId="3301150614" sldId="288"/>
        </pc:sldMkLst>
        <pc:spChg chg="mod">
          <ac:chgData name="Sheetal Jain" userId="51c8f061-299c-44fe-993f-a386b901f7f1" providerId="ADAL" clId="{E63083F9-4B4C-42D4-919A-A5BE702D4945}" dt="2021-02-10T04:41:33.571" v="185" actId="1038"/>
          <ac:spMkLst>
            <pc:docMk/>
            <pc:sldMk cId="3301150614" sldId="288"/>
            <ac:spMk id="7" creationId="{F623A534-42B4-460F-AD6E-FE4508300FC9}"/>
          </ac:spMkLst>
        </pc:spChg>
        <pc:spChg chg="mod">
          <ac:chgData name="Sheetal Jain" userId="51c8f061-299c-44fe-993f-a386b901f7f1" providerId="ADAL" clId="{E63083F9-4B4C-42D4-919A-A5BE702D4945}" dt="2021-02-10T04:41:20.315" v="179" actId="1037"/>
          <ac:spMkLst>
            <pc:docMk/>
            <pc:sldMk cId="3301150614" sldId="288"/>
            <ac:spMk id="14" creationId="{00000000-0000-0000-0000-000000000000}"/>
          </ac:spMkLst>
        </pc:spChg>
        <pc:picChg chg="mod modCrop">
          <ac:chgData name="Sheetal Jain" userId="51c8f061-299c-44fe-993f-a386b901f7f1" providerId="ADAL" clId="{E63083F9-4B4C-42D4-919A-A5BE702D4945}" dt="2021-02-10T04:41:49.399" v="188" actId="692"/>
          <ac:picMkLst>
            <pc:docMk/>
            <pc:sldMk cId="3301150614" sldId="288"/>
            <ac:picMk id="25" creationId="{779796D4-EAE9-4A71-89E5-879ACEA980D0}"/>
          </ac:picMkLst>
        </pc:picChg>
        <pc:cxnChg chg="mod">
          <ac:chgData name="Sheetal Jain" userId="51c8f061-299c-44fe-993f-a386b901f7f1" providerId="ADAL" clId="{E63083F9-4B4C-42D4-919A-A5BE702D4945}" dt="2021-02-10T04:41:24.694" v="180" actId="14100"/>
          <ac:cxnSpMkLst>
            <pc:docMk/>
            <pc:sldMk cId="3301150614" sldId="288"/>
            <ac:cxnSpMk id="15" creationId="{00000000-0000-0000-0000-000000000000}"/>
          </ac:cxnSpMkLst>
        </pc:cxnChg>
        <pc:cxnChg chg="mod">
          <ac:chgData name="Sheetal Jain" userId="51c8f061-299c-44fe-993f-a386b901f7f1" providerId="ADAL" clId="{E63083F9-4B4C-42D4-919A-A5BE702D4945}" dt="2021-02-10T04:41:33.571" v="185" actId="1038"/>
          <ac:cxnSpMkLst>
            <pc:docMk/>
            <pc:sldMk cId="3301150614" sldId="288"/>
            <ac:cxnSpMk id="18" creationId="{DC0007C7-60D7-42FD-97A9-D4856FDEC993}"/>
          </ac:cxnSpMkLst>
        </pc:cxnChg>
      </pc:sldChg>
      <pc:sldChg chg="modSp mod">
        <pc:chgData name="Sheetal Jain" userId="51c8f061-299c-44fe-993f-a386b901f7f1" providerId="ADAL" clId="{E63083F9-4B4C-42D4-919A-A5BE702D4945}" dt="2021-02-10T04:40:28.502" v="164" actId="114"/>
        <pc:sldMkLst>
          <pc:docMk/>
          <pc:sldMk cId="2912374024" sldId="294"/>
        </pc:sldMkLst>
        <pc:graphicFrameChg chg="modGraphic">
          <ac:chgData name="Sheetal Jain" userId="51c8f061-299c-44fe-993f-a386b901f7f1" providerId="ADAL" clId="{E63083F9-4B4C-42D4-919A-A5BE702D4945}" dt="2021-02-10T04:40:28.502" v="164" actId="114"/>
          <ac:graphicFrameMkLst>
            <pc:docMk/>
            <pc:sldMk cId="2912374024" sldId="294"/>
            <ac:graphicFrameMk id="6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E63083F9-4B4C-42D4-919A-A5BE702D4945}" dt="2021-02-10T04:43:04.684" v="204" actId="1038"/>
        <pc:sldMkLst>
          <pc:docMk/>
          <pc:sldMk cId="280520092" sldId="345"/>
        </pc:sldMkLst>
        <pc:spChg chg="mod">
          <ac:chgData name="Sheetal Jain" userId="51c8f061-299c-44fe-993f-a386b901f7f1" providerId="ADAL" clId="{E63083F9-4B4C-42D4-919A-A5BE702D4945}" dt="2021-02-10T04:43:04.684" v="204" actId="1038"/>
          <ac:spMkLst>
            <pc:docMk/>
            <pc:sldMk cId="280520092" sldId="345"/>
            <ac:spMk id="11" creationId="{1DF28A30-578C-484A-A574-3FEBA9DC4DDF}"/>
          </ac:spMkLst>
        </pc:spChg>
        <pc:picChg chg="mod">
          <ac:chgData name="Sheetal Jain" userId="51c8f061-299c-44fe-993f-a386b901f7f1" providerId="ADAL" clId="{E63083F9-4B4C-42D4-919A-A5BE702D4945}" dt="2021-02-10T04:42:26.747" v="190" actId="692"/>
          <ac:picMkLst>
            <pc:docMk/>
            <pc:sldMk cId="280520092" sldId="345"/>
            <ac:picMk id="5" creationId="{E5048718-BC33-4B68-BED3-3DCE71192E47}"/>
          </ac:picMkLst>
        </pc:picChg>
        <pc:picChg chg="mod">
          <ac:chgData name="Sheetal Jain" userId="51c8f061-299c-44fe-993f-a386b901f7f1" providerId="ADAL" clId="{E63083F9-4B4C-42D4-919A-A5BE702D4945}" dt="2021-02-10T04:42:41.930" v="193" actId="692"/>
          <ac:picMkLst>
            <pc:docMk/>
            <pc:sldMk cId="280520092" sldId="345"/>
            <ac:picMk id="9" creationId="{743831E4-7636-435B-9A3A-CCABA994A606}"/>
          </ac:picMkLst>
        </pc:picChg>
        <pc:cxnChg chg="mod">
          <ac:chgData name="Sheetal Jain" userId="51c8f061-299c-44fe-993f-a386b901f7f1" providerId="ADAL" clId="{E63083F9-4B4C-42D4-919A-A5BE702D4945}" dt="2021-02-10T04:43:04.684" v="204" actId="1038"/>
          <ac:cxnSpMkLst>
            <pc:docMk/>
            <pc:sldMk cId="280520092" sldId="345"/>
            <ac:cxnSpMk id="16" creationId="{94B0F5AF-3227-4630-9CD3-434E180F6D1D}"/>
          </ac:cxnSpMkLst>
        </pc:cxnChg>
      </pc:sldChg>
      <pc:sldChg chg="modSp mod">
        <pc:chgData name="Sheetal Jain" userId="51c8f061-299c-44fe-993f-a386b901f7f1" providerId="ADAL" clId="{E63083F9-4B4C-42D4-919A-A5BE702D4945}" dt="2021-02-10T04:44:50.238" v="233" actId="14100"/>
        <pc:sldMkLst>
          <pc:docMk/>
          <pc:sldMk cId="1617869458" sldId="346"/>
        </pc:sldMkLst>
        <pc:spChg chg="mod">
          <ac:chgData name="Sheetal Jain" userId="51c8f061-299c-44fe-993f-a386b901f7f1" providerId="ADAL" clId="{E63083F9-4B4C-42D4-919A-A5BE702D4945}" dt="2021-02-10T04:44:44.342" v="232" actId="14100"/>
          <ac:spMkLst>
            <pc:docMk/>
            <pc:sldMk cId="1617869458" sldId="346"/>
            <ac:spMk id="11" creationId="{1DF28A30-578C-484A-A574-3FEBA9DC4DDF}"/>
          </ac:spMkLst>
        </pc:spChg>
        <pc:spChg chg="mod">
          <ac:chgData name="Sheetal Jain" userId="51c8f061-299c-44fe-993f-a386b901f7f1" providerId="ADAL" clId="{E63083F9-4B4C-42D4-919A-A5BE702D4945}" dt="2021-02-10T04:43:53.097" v="212" actId="1076"/>
          <ac:spMkLst>
            <pc:docMk/>
            <pc:sldMk cId="1617869458" sldId="346"/>
            <ac:spMk id="32" creationId="{00000000-0000-0000-0000-000000000000}"/>
          </ac:spMkLst>
        </pc:spChg>
        <pc:picChg chg="mod modCrop">
          <ac:chgData name="Sheetal Jain" userId="51c8f061-299c-44fe-993f-a386b901f7f1" providerId="ADAL" clId="{E63083F9-4B4C-42D4-919A-A5BE702D4945}" dt="2021-02-10T04:44:17.064" v="219" actId="692"/>
          <ac:picMkLst>
            <pc:docMk/>
            <pc:sldMk cId="1617869458" sldId="346"/>
            <ac:picMk id="2" creationId="{0BE24D4B-6D7C-4BF6-907C-10CDD6390F59}"/>
          </ac:picMkLst>
        </pc:picChg>
        <pc:picChg chg="mod">
          <ac:chgData name="Sheetal Jain" userId="51c8f061-299c-44fe-993f-a386b901f7f1" providerId="ADAL" clId="{E63083F9-4B4C-42D4-919A-A5BE702D4945}" dt="2021-02-10T04:44:33.109" v="224" actId="692"/>
          <ac:picMkLst>
            <pc:docMk/>
            <pc:sldMk cId="1617869458" sldId="346"/>
            <ac:picMk id="17" creationId="{66B705A9-03AD-4742-A6ED-32465D192DA4}"/>
          </ac:picMkLst>
        </pc:picChg>
        <pc:cxnChg chg="mod">
          <ac:chgData name="Sheetal Jain" userId="51c8f061-299c-44fe-993f-a386b901f7f1" providerId="ADAL" clId="{E63083F9-4B4C-42D4-919A-A5BE702D4945}" dt="2021-02-10T04:44:50.238" v="233" actId="14100"/>
          <ac:cxnSpMkLst>
            <pc:docMk/>
            <pc:sldMk cId="1617869458" sldId="346"/>
            <ac:cxnSpMk id="16" creationId="{94B0F5AF-3227-4630-9CD3-434E180F6D1D}"/>
          </ac:cxnSpMkLst>
        </pc:cxnChg>
        <pc:cxnChg chg="mod">
          <ac:chgData name="Sheetal Jain" userId="51c8f061-299c-44fe-993f-a386b901f7f1" providerId="ADAL" clId="{E63083F9-4B4C-42D4-919A-A5BE702D4945}" dt="2021-02-10T04:43:56.315" v="213" actId="14100"/>
          <ac:cxnSpMkLst>
            <pc:docMk/>
            <pc:sldMk cId="1617869458" sldId="346"/>
            <ac:cxnSpMk id="35" creationId="{00000000-0000-0000-0000-000000000000}"/>
          </ac:cxnSpMkLst>
        </pc:cxnChg>
      </pc:sldChg>
      <pc:sldChg chg="modSp mod">
        <pc:chgData name="Sheetal Jain" userId="51c8f061-299c-44fe-993f-a386b901f7f1" providerId="ADAL" clId="{E63083F9-4B4C-42D4-919A-A5BE702D4945}" dt="2021-02-10T04:45:18.239" v="240" actId="692"/>
        <pc:sldMkLst>
          <pc:docMk/>
          <pc:sldMk cId="477808527" sldId="347"/>
        </pc:sldMkLst>
        <pc:spChg chg="mod">
          <ac:chgData name="Sheetal Jain" userId="51c8f061-299c-44fe-993f-a386b901f7f1" providerId="ADAL" clId="{E63083F9-4B4C-42D4-919A-A5BE702D4945}" dt="2021-02-10T04:45:08.555" v="238" actId="1076"/>
          <ac:spMkLst>
            <pc:docMk/>
            <pc:sldMk cId="477808527" sldId="347"/>
            <ac:spMk id="32" creationId="{00000000-0000-0000-0000-000000000000}"/>
          </ac:spMkLst>
        </pc:spChg>
        <pc:picChg chg="mod">
          <ac:chgData name="Sheetal Jain" userId="51c8f061-299c-44fe-993f-a386b901f7f1" providerId="ADAL" clId="{E63083F9-4B4C-42D4-919A-A5BE702D4945}" dt="2021-02-10T04:45:18.239" v="240" actId="692"/>
          <ac:picMkLst>
            <pc:docMk/>
            <pc:sldMk cId="477808527" sldId="347"/>
            <ac:picMk id="5" creationId="{49F570C4-5606-4665-934D-EC6EE0F0A091}"/>
          </ac:picMkLst>
        </pc:picChg>
        <pc:cxnChg chg="mod">
          <ac:chgData name="Sheetal Jain" userId="51c8f061-299c-44fe-993f-a386b901f7f1" providerId="ADAL" clId="{E63083F9-4B4C-42D4-919A-A5BE702D4945}" dt="2021-02-10T04:45:08.555" v="238" actId="1076"/>
          <ac:cxnSpMkLst>
            <pc:docMk/>
            <pc:sldMk cId="477808527" sldId="347"/>
            <ac:cxnSpMk id="35" creationId="{00000000-0000-0000-0000-000000000000}"/>
          </ac:cxnSpMkLst>
        </pc:cxnChg>
      </pc:sldChg>
      <pc:sldChg chg="modSp mod">
        <pc:chgData name="Sheetal Jain" userId="51c8f061-299c-44fe-993f-a386b901f7f1" providerId="ADAL" clId="{E63083F9-4B4C-42D4-919A-A5BE702D4945}" dt="2021-02-10T04:36:44.201" v="77" actId="14100"/>
        <pc:sldMkLst>
          <pc:docMk/>
          <pc:sldMk cId="2465293776" sldId="349"/>
        </pc:sldMkLst>
        <pc:spChg chg="mod">
          <ac:chgData name="Sheetal Jain" userId="51c8f061-299c-44fe-993f-a386b901f7f1" providerId="ADAL" clId="{E63083F9-4B4C-42D4-919A-A5BE702D4945}" dt="2021-02-10T04:36:14.294" v="71" actId="20577"/>
          <ac:spMkLst>
            <pc:docMk/>
            <pc:sldMk cId="2465293776" sldId="349"/>
            <ac:spMk id="18" creationId="{00000000-0000-0000-0000-000000000000}"/>
          </ac:spMkLst>
        </pc:spChg>
        <pc:cxnChg chg="mod">
          <ac:chgData name="Sheetal Jain" userId="51c8f061-299c-44fe-993f-a386b901f7f1" providerId="ADAL" clId="{E63083F9-4B4C-42D4-919A-A5BE702D4945}" dt="2021-02-10T04:36:44.201" v="77" actId="14100"/>
          <ac:cxnSpMkLst>
            <pc:docMk/>
            <pc:sldMk cId="2465293776" sldId="349"/>
            <ac:cxnSpMk id="23" creationId="{F6892EA3-A9D6-46EE-B67D-EF226B322CDE}"/>
          </ac:cxnSpMkLst>
        </pc:cxnChg>
        <pc:cxnChg chg="mod">
          <ac:chgData name="Sheetal Jain" userId="51c8f061-299c-44fe-993f-a386b901f7f1" providerId="ADAL" clId="{E63083F9-4B4C-42D4-919A-A5BE702D4945}" dt="2021-02-10T04:36:27.162" v="74" actId="14100"/>
          <ac:cxnSpMkLst>
            <pc:docMk/>
            <pc:sldMk cId="2465293776" sldId="349"/>
            <ac:cxnSpMk id="35" creationId="{00000000-0000-0000-0000-000000000000}"/>
          </ac:cxnSpMkLst>
        </pc:cxnChg>
      </pc:sldChg>
      <pc:sldChg chg="modSp mod">
        <pc:chgData name="Sheetal Jain" userId="51c8f061-299c-44fe-993f-a386b901f7f1" providerId="ADAL" clId="{E63083F9-4B4C-42D4-919A-A5BE702D4945}" dt="2021-02-10T04:37:52.273" v="136" actId="14100"/>
        <pc:sldMkLst>
          <pc:docMk/>
          <pc:sldMk cId="1464346838" sldId="350"/>
        </pc:sldMkLst>
        <pc:spChg chg="mod">
          <ac:chgData name="Sheetal Jain" userId="51c8f061-299c-44fe-993f-a386b901f7f1" providerId="ADAL" clId="{E63083F9-4B4C-42D4-919A-A5BE702D4945}" dt="2021-02-10T04:37:43.850" v="134" actId="20577"/>
          <ac:spMkLst>
            <pc:docMk/>
            <pc:sldMk cId="1464346838" sldId="350"/>
            <ac:spMk id="18" creationId="{00000000-0000-0000-0000-000000000000}"/>
          </ac:spMkLst>
        </pc:spChg>
        <pc:cxnChg chg="mod">
          <ac:chgData name="Sheetal Jain" userId="51c8f061-299c-44fe-993f-a386b901f7f1" providerId="ADAL" clId="{E63083F9-4B4C-42D4-919A-A5BE702D4945}" dt="2021-02-10T04:37:52.273" v="136" actId="14100"/>
          <ac:cxnSpMkLst>
            <pc:docMk/>
            <pc:sldMk cId="1464346838" sldId="350"/>
            <ac:cxnSpMk id="35" creationId="{00000000-0000-0000-0000-000000000000}"/>
          </ac:cxnSpMkLst>
        </pc:cxnChg>
      </pc:sldChg>
      <pc:sldChg chg="modSp mod">
        <pc:chgData name="Sheetal Jain" userId="51c8f061-299c-44fe-993f-a386b901f7f1" providerId="ADAL" clId="{E63083F9-4B4C-42D4-919A-A5BE702D4945}" dt="2021-02-10T04:46:22.331" v="250" actId="692"/>
        <pc:sldMkLst>
          <pc:docMk/>
          <pc:sldMk cId="215298676" sldId="351"/>
        </pc:sldMkLst>
        <pc:spChg chg="mod">
          <ac:chgData name="Sheetal Jain" userId="51c8f061-299c-44fe-993f-a386b901f7f1" providerId="ADAL" clId="{E63083F9-4B4C-42D4-919A-A5BE702D4945}" dt="2021-02-10T04:46:06.738" v="247" actId="1076"/>
          <ac:spMkLst>
            <pc:docMk/>
            <pc:sldMk cId="215298676" sldId="351"/>
            <ac:spMk id="7" creationId="{F623A534-42B4-460F-AD6E-FE4508300FC9}"/>
          </ac:spMkLst>
        </pc:spChg>
        <pc:spChg chg="mod">
          <ac:chgData name="Sheetal Jain" userId="51c8f061-299c-44fe-993f-a386b901f7f1" providerId="ADAL" clId="{E63083F9-4B4C-42D4-919A-A5BE702D4945}" dt="2021-02-10T04:46:01.018" v="246" actId="1076"/>
          <ac:spMkLst>
            <pc:docMk/>
            <pc:sldMk cId="215298676" sldId="351"/>
            <ac:spMk id="14" creationId="{00000000-0000-0000-0000-000000000000}"/>
          </ac:spMkLst>
        </pc:spChg>
        <pc:picChg chg="mod modCrop">
          <ac:chgData name="Sheetal Jain" userId="51c8f061-299c-44fe-993f-a386b901f7f1" providerId="ADAL" clId="{E63083F9-4B4C-42D4-919A-A5BE702D4945}" dt="2021-02-10T04:46:22.331" v="250" actId="692"/>
          <ac:picMkLst>
            <pc:docMk/>
            <pc:sldMk cId="215298676" sldId="351"/>
            <ac:picMk id="2" creationId="{F0D049FD-A30A-4A6F-8336-47CAEEC63431}"/>
          </ac:picMkLst>
        </pc:picChg>
        <pc:cxnChg chg="mod">
          <ac:chgData name="Sheetal Jain" userId="51c8f061-299c-44fe-993f-a386b901f7f1" providerId="ADAL" clId="{E63083F9-4B4C-42D4-919A-A5BE702D4945}" dt="2021-02-10T04:46:12.973" v="248" actId="14100"/>
          <ac:cxnSpMkLst>
            <pc:docMk/>
            <pc:sldMk cId="215298676" sldId="351"/>
            <ac:cxnSpMk id="15" creationId="{00000000-0000-0000-0000-000000000000}"/>
          </ac:cxnSpMkLst>
        </pc:cxnChg>
        <pc:cxnChg chg="mod">
          <ac:chgData name="Sheetal Jain" userId="51c8f061-299c-44fe-993f-a386b901f7f1" providerId="ADAL" clId="{E63083F9-4B4C-42D4-919A-A5BE702D4945}" dt="2021-02-10T04:46:06.738" v="247" actId="1076"/>
          <ac:cxnSpMkLst>
            <pc:docMk/>
            <pc:sldMk cId="215298676" sldId="351"/>
            <ac:cxnSpMk id="18" creationId="{DC0007C7-60D7-42FD-97A9-D4856FDEC993}"/>
          </ac:cxnSpMkLst>
        </pc:cxnChg>
      </pc:sldChg>
      <pc:sldChg chg="modSp mod">
        <pc:chgData name="Sheetal Jain" userId="51c8f061-299c-44fe-993f-a386b901f7f1" providerId="ADAL" clId="{E63083F9-4B4C-42D4-919A-A5BE702D4945}" dt="2021-02-10T04:47:23.865" v="269" actId="692"/>
        <pc:sldMkLst>
          <pc:docMk/>
          <pc:sldMk cId="1367359227" sldId="352"/>
        </pc:sldMkLst>
        <pc:spChg chg="mod">
          <ac:chgData name="Sheetal Jain" userId="51c8f061-299c-44fe-993f-a386b901f7f1" providerId="ADAL" clId="{E63083F9-4B4C-42D4-919A-A5BE702D4945}" dt="2021-02-10T04:47:14.359" v="267" actId="1076"/>
          <ac:spMkLst>
            <pc:docMk/>
            <pc:sldMk cId="1367359227" sldId="352"/>
            <ac:spMk id="7" creationId="{F623A534-42B4-460F-AD6E-FE4508300FC9}"/>
          </ac:spMkLst>
        </pc:spChg>
        <pc:spChg chg="mod">
          <ac:chgData name="Sheetal Jain" userId="51c8f061-299c-44fe-993f-a386b901f7f1" providerId="ADAL" clId="{E63083F9-4B4C-42D4-919A-A5BE702D4945}" dt="2021-02-10T04:47:03.098" v="265" actId="1076"/>
          <ac:spMkLst>
            <pc:docMk/>
            <pc:sldMk cId="1367359227" sldId="352"/>
            <ac:spMk id="14" creationId="{00000000-0000-0000-0000-000000000000}"/>
          </ac:spMkLst>
        </pc:spChg>
        <pc:picChg chg="mod">
          <ac:chgData name="Sheetal Jain" userId="51c8f061-299c-44fe-993f-a386b901f7f1" providerId="ADAL" clId="{E63083F9-4B4C-42D4-919A-A5BE702D4945}" dt="2021-02-10T04:47:23.865" v="269" actId="692"/>
          <ac:picMkLst>
            <pc:docMk/>
            <pc:sldMk cId="1367359227" sldId="352"/>
            <ac:picMk id="6" creationId="{2D69C789-B0AB-468D-BAF9-4592D7BC5066}"/>
          </ac:picMkLst>
        </pc:picChg>
        <pc:cxnChg chg="mod">
          <ac:chgData name="Sheetal Jain" userId="51c8f061-299c-44fe-993f-a386b901f7f1" providerId="ADAL" clId="{E63083F9-4B4C-42D4-919A-A5BE702D4945}" dt="2021-02-10T04:47:08.510" v="266" actId="14100"/>
          <ac:cxnSpMkLst>
            <pc:docMk/>
            <pc:sldMk cId="1367359227" sldId="352"/>
            <ac:cxnSpMk id="15" creationId="{00000000-0000-0000-0000-000000000000}"/>
          </ac:cxnSpMkLst>
        </pc:cxnChg>
        <pc:cxnChg chg="mod">
          <ac:chgData name="Sheetal Jain" userId="51c8f061-299c-44fe-993f-a386b901f7f1" providerId="ADAL" clId="{E63083F9-4B4C-42D4-919A-A5BE702D4945}" dt="2021-02-10T04:47:14.359" v="267" actId="1076"/>
          <ac:cxnSpMkLst>
            <pc:docMk/>
            <pc:sldMk cId="1367359227" sldId="352"/>
            <ac:cxnSpMk id="18" creationId="{DC0007C7-60D7-42FD-97A9-D4856FDEC993}"/>
          </ac:cxnSpMkLst>
        </pc:cxnChg>
      </pc:sldChg>
      <pc:sldMasterChg chg="modSp mod">
        <pc:chgData name="Sheetal Jain" userId="51c8f061-299c-44fe-993f-a386b901f7f1" providerId="ADAL" clId="{E63083F9-4B4C-42D4-919A-A5BE702D4945}" dt="2021-02-10T04:33:06.362" v="0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E63083F9-4B4C-42D4-919A-A5BE702D4945}" dt="2021-02-10T04:33:06.362" v="0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>
        <a:solidFill>
          <a:srgbClr val="DFE8F0"/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industry code based on the supplier’s business and product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>
        <a:ln>
          <a:noFill/>
        </a:ln>
      </dgm:spPr>
      <dgm:t>
        <a:bodyPr/>
        <a:lstStyle/>
        <a:p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data sources for financial and manufacturing information related to industry code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>
        <a:ln>
          <a:noFill/>
        </a:ln>
      </dgm:spPr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2000" b="1" kern="1200" dirty="0">
            <a:solidFill>
              <a:srgbClr val="294071"/>
            </a:solidFill>
            <a:latin typeface="Cambria"/>
            <a:ea typeface="+mn-ea"/>
            <a:cs typeface="+mn-cs"/>
          </a:endParaRPr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2C44DBFD-EB2E-4AA3-AEC2-E8D38FC783AD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Use industry data to calculate ratios for DM, DL, MOH, COGS, GSA &amp; PBT</a:t>
          </a:r>
        </a:p>
      </dgm:t>
    </dgm:pt>
    <dgm:pt modelId="{6BD8316D-8F54-4558-A59C-BA20C119D6F4}" type="parTrans" cxnId="{BDD8107D-5872-45E4-B969-FE6AB340507F}">
      <dgm:prSet/>
      <dgm:spPr/>
      <dgm:t>
        <a:bodyPr/>
        <a:lstStyle/>
        <a:p>
          <a:endParaRPr lang="en-US"/>
        </a:p>
      </dgm:t>
    </dgm:pt>
    <dgm:pt modelId="{DD69DCD0-0B27-4BEA-9A6B-ADBCEDEFAAD5}" type="sibTrans" cxnId="{BDD8107D-5872-45E4-B969-FE6AB340507F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3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3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3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3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3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3" custScaleX="130270">
        <dgm:presLayoutVars>
          <dgm:bulletEnabled val="1"/>
        </dgm:presLayoutVars>
      </dgm:prSet>
      <dgm:spPr/>
    </dgm:pt>
  </dgm:ptLst>
  <dgm:cxnLst>
    <dgm:cxn modelId="{59104618-18BA-4A45-858E-2823A2CFBBCD}" type="presOf" srcId="{9D72CDD3-5859-43DB-BD75-0C3C30E3DE62}" destId="{11F5BF76-220E-49DB-A754-25CDFEDCFD30}" srcOrd="0" destOrd="0" presId="urn:microsoft.com/office/officeart/2005/8/layout/vList5"/>
    <dgm:cxn modelId="{F078A718-5939-408F-B558-8FBCB6BFA3C9}" type="presOf" srcId="{9614A323-64B1-4077-A841-022051EC749A}" destId="{A60520D8-37DB-4FB8-BD82-6A2EB5B7DB22}" srcOrd="0" destOrd="0" presId="urn:microsoft.com/office/officeart/2005/8/layout/vList5"/>
    <dgm:cxn modelId="{8589941A-AE24-4371-BB9D-4FB256450AB9}" type="presOf" srcId="{B4F1B46E-22B2-4721-950C-8704487586DC}" destId="{79B8FC0C-79CB-4C19-8E0D-2B6A33327750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709EE66E-4B10-4A72-9824-C0B44B5288B5}" type="presOf" srcId="{F2881FB1-6580-4F21-A283-BFAA6F91D5D2}" destId="{61BA391A-C1A3-4C26-9905-BCC679A8D46D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DD8107D-5872-45E4-B969-FE6AB340507F}" srcId="{6352CA33-6755-44BE-808F-400DA4CF80A7}" destId="{2C44DBFD-EB2E-4AA3-AEC2-E8D38FC783AD}" srcOrd="1" destOrd="0" parTransId="{6BD8316D-8F54-4558-A59C-BA20C119D6F4}" sibTransId="{DD69DCD0-0B27-4BEA-9A6B-ADBCEDEFAAD5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12D216B2-1997-4E34-A301-33A569345F0C}" type="presOf" srcId="{6352CA33-6755-44BE-808F-400DA4CF80A7}" destId="{EA80A3C2-62BE-4159-AEC0-45C90F1FC31D}" srcOrd="0" destOrd="0" presId="urn:microsoft.com/office/officeart/2005/8/layout/vList5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2BC70AC9-0A4C-4D3D-B3B6-A440A4B5C471}" type="presOf" srcId="{2C44DBFD-EB2E-4AA3-AEC2-E8D38FC783AD}" destId="{A60520D8-37DB-4FB8-BD82-6A2EB5B7DB22}" srcOrd="0" destOrd="1" presId="urn:microsoft.com/office/officeart/2005/8/layout/vList5"/>
    <dgm:cxn modelId="{F003E6CD-42C5-43EB-9734-E0FBB9A23ECB}" type="presOf" srcId="{D5197DDB-D5D2-499F-B255-CF7BB5AE2B43}" destId="{7DFE7FB1-56C2-4FE8-977E-803EFEB20831}" srcOrd="0" destOrd="0" presId="urn:microsoft.com/office/officeart/2005/8/layout/vList5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B2F2CEEC-C365-46BA-814B-03971D0E2599}" type="presOf" srcId="{00C18FBF-3FF5-4C16-97CF-AF03740D7AB6}" destId="{63A580CE-5140-4AC1-B88E-97938524B8F2}" srcOrd="0" destOrd="0" presId="urn:microsoft.com/office/officeart/2005/8/layout/vList5"/>
    <dgm:cxn modelId="{FFFE8660-8FF3-4322-AEEF-D7B3250BD0D3}" type="presParOf" srcId="{63A580CE-5140-4AC1-B88E-97938524B8F2}" destId="{12031DAE-5E2E-4F47-9AF9-0A41C3382A60}" srcOrd="0" destOrd="0" presId="urn:microsoft.com/office/officeart/2005/8/layout/vList5"/>
    <dgm:cxn modelId="{F1E09D16-7F0E-4D40-A5A8-64E6E947771E}" type="presParOf" srcId="{12031DAE-5E2E-4F47-9AF9-0A41C3382A60}" destId="{79B8FC0C-79CB-4C19-8E0D-2B6A33327750}" srcOrd="0" destOrd="0" presId="urn:microsoft.com/office/officeart/2005/8/layout/vList5"/>
    <dgm:cxn modelId="{BA7853C4-C1B0-4232-ADB0-0BA8CD55EC72}" type="presParOf" srcId="{12031DAE-5E2E-4F47-9AF9-0A41C3382A60}" destId="{11F5BF76-220E-49DB-A754-25CDFEDCFD30}" srcOrd="1" destOrd="0" presId="urn:microsoft.com/office/officeart/2005/8/layout/vList5"/>
    <dgm:cxn modelId="{02A51626-73D0-48CD-881E-5489488EE29A}" type="presParOf" srcId="{63A580CE-5140-4AC1-B88E-97938524B8F2}" destId="{8247F90F-EBBD-4364-BE30-FF1A4D54BE94}" srcOrd="1" destOrd="0" presId="urn:microsoft.com/office/officeart/2005/8/layout/vList5"/>
    <dgm:cxn modelId="{302FCAF9-FBFE-4317-9C8E-EB575D1356BC}" type="presParOf" srcId="{63A580CE-5140-4AC1-B88E-97938524B8F2}" destId="{977B95BB-1DE7-40D3-A333-5E40B1479482}" srcOrd="2" destOrd="0" presId="urn:microsoft.com/office/officeart/2005/8/layout/vList5"/>
    <dgm:cxn modelId="{FC7B32B5-ADE7-4B0D-A86D-9427C51D1C21}" type="presParOf" srcId="{977B95BB-1DE7-40D3-A333-5E40B1479482}" destId="{61BA391A-C1A3-4C26-9905-BCC679A8D46D}" srcOrd="0" destOrd="0" presId="urn:microsoft.com/office/officeart/2005/8/layout/vList5"/>
    <dgm:cxn modelId="{C0ABD3AF-30DE-4AF4-AA51-5216CA6FF382}" type="presParOf" srcId="{977B95BB-1DE7-40D3-A333-5E40B1479482}" destId="{7DFE7FB1-56C2-4FE8-977E-803EFEB20831}" srcOrd="1" destOrd="0" presId="urn:microsoft.com/office/officeart/2005/8/layout/vList5"/>
    <dgm:cxn modelId="{A609B981-6BA2-4F02-B383-0DC8B0B63967}" type="presParOf" srcId="{63A580CE-5140-4AC1-B88E-97938524B8F2}" destId="{E7C6123D-2FF3-4C04-94B4-09E92A2D906D}" srcOrd="3" destOrd="0" presId="urn:microsoft.com/office/officeart/2005/8/layout/vList5"/>
    <dgm:cxn modelId="{F301FB44-076B-422E-AA6C-1107C2783E68}" type="presParOf" srcId="{63A580CE-5140-4AC1-B88E-97938524B8F2}" destId="{EEEF210A-895F-4647-8AD9-D8AA3E7F08D7}" srcOrd="4" destOrd="0" presId="urn:microsoft.com/office/officeart/2005/8/layout/vList5"/>
    <dgm:cxn modelId="{17ACE57E-87D0-4F27-B6F3-CDDFD69890F2}" type="presParOf" srcId="{EEEF210A-895F-4647-8AD9-D8AA3E7F08D7}" destId="{EA80A3C2-62BE-4159-AEC0-45C90F1FC31D}" srcOrd="0" destOrd="0" presId="urn:microsoft.com/office/officeart/2005/8/layout/vList5"/>
    <dgm:cxn modelId="{94700F41-2B74-4211-AE3B-5CFD8D9D191D}" type="presParOf" srcId="{EEEF210A-895F-4647-8AD9-D8AA3E7F08D7}" destId="{A60520D8-37DB-4FB8-BD82-6A2EB5B7DB22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230289" y="-3512273"/>
          <a:ext cx="1135929" cy="8448761"/>
        </a:xfrm>
        <a:prstGeom prst="round2SameRect">
          <a:avLst/>
        </a:prstGeom>
        <a:solidFill>
          <a:srgbClr val="DFE8F0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industry code based on the supplier’s business and product</a:t>
          </a:r>
        </a:p>
      </dsp:txBody>
      <dsp:txXfrm rot="-5400000">
        <a:off x="1573874" y="199593"/>
        <a:ext cx="8393310" cy="1025027"/>
      </dsp:txXfrm>
    </dsp:sp>
    <dsp:sp modelId="{79B8FC0C-79CB-4C19-8E0D-2B6A33327750}">
      <dsp:nvSpPr>
        <dsp:cNvPr id="0" name=""/>
        <dsp:cNvSpPr/>
      </dsp:nvSpPr>
      <dsp:spPr>
        <a:xfrm>
          <a:off x="111079" y="2151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1</a:t>
          </a:r>
        </a:p>
      </dsp:txBody>
      <dsp:txXfrm>
        <a:off x="180393" y="71465"/>
        <a:ext cx="1324165" cy="1281283"/>
      </dsp:txXfrm>
    </dsp:sp>
    <dsp:sp modelId="{7DFE7FB1-56C2-4FE8-977E-803EFEB20831}">
      <dsp:nvSpPr>
        <dsp:cNvPr id="0" name=""/>
        <dsp:cNvSpPr/>
      </dsp:nvSpPr>
      <dsp:spPr>
        <a:xfrm rot="5400000">
          <a:off x="5230289" y="-2021366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data sources for financial and manufacturing information related to industry code</a:t>
          </a:r>
        </a:p>
      </dsp:txBody>
      <dsp:txXfrm rot="-5400000">
        <a:off x="1573874" y="1690500"/>
        <a:ext cx="8393310" cy="1025027"/>
      </dsp:txXfrm>
    </dsp:sp>
    <dsp:sp modelId="{61BA391A-C1A3-4C26-9905-BCC679A8D46D}">
      <dsp:nvSpPr>
        <dsp:cNvPr id="0" name=""/>
        <dsp:cNvSpPr/>
      </dsp:nvSpPr>
      <dsp:spPr>
        <a:xfrm>
          <a:off x="111079" y="1493058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2</a:t>
          </a:r>
        </a:p>
      </dsp:txBody>
      <dsp:txXfrm>
        <a:off x="180393" y="1562372"/>
        <a:ext cx="1324165" cy="1281283"/>
      </dsp:txXfrm>
    </dsp:sp>
    <dsp:sp modelId="{A60520D8-37DB-4FB8-BD82-6A2EB5B7DB22}">
      <dsp:nvSpPr>
        <dsp:cNvPr id="0" name=""/>
        <dsp:cNvSpPr/>
      </dsp:nvSpPr>
      <dsp:spPr>
        <a:xfrm rot="5400000">
          <a:off x="5230289" y="-530459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 dirty="0">
            <a:solidFill>
              <a:srgbClr val="294071"/>
            </a:solidFill>
            <a:latin typeface="Cambri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Use industry data to calculate ratios for DM, DL, MOH, COGS, GSA &amp; PBT</a:t>
          </a:r>
        </a:p>
      </dsp:txBody>
      <dsp:txXfrm rot="-5400000">
        <a:off x="1573874" y="3181407"/>
        <a:ext cx="8393310" cy="1025027"/>
      </dsp:txXfrm>
    </dsp:sp>
    <dsp:sp modelId="{EA80A3C2-62BE-4159-AEC0-45C90F1FC31D}">
      <dsp:nvSpPr>
        <dsp:cNvPr id="0" name=""/>
        <dsp:cNvSpPr/>
      </dsp:nvSpPr>
      <dsp:spPr>
        <a:xfrm>
          <a:off x="111079" y="2983965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3</a:t>
          </a:r>
        </a:p>
      </dsp:txBody>
      <dsp:txXfrm>
        <a:off x="180393" y="3053279"/>
        <a:ext cx="1324165" cy="128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10-02-2021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12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2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Korea-</a:t>
            </a:r>
          </a:p>
          <a:p>
            <a:endParaRPr lang="en-US" dirty="0"/>
          </a:p>
          <a:p>
            <a:r>
              <a:rPr lang="en-US" dirty="0"/>
              <a:t>Basic Metal Manufacturing</a:t>
            </a:r>
          </a:p>
          <a:p>
            <a:r>
              <a:rPr lang="en-US" dirty="0"/>
              <a:t>COGS 116,108,609</a:t>
            </a:r>
          </a:p>
          <a:p>
            <a:r>
              <a:rPr lang="en-US" dirty="0"/>
              <a:t>DM 79,607,506</a:t>
            </a:r>
          </a:p>
          <a:p>
            <a:endParaRPr lang="en-US" dirty="0"/>
          </a:p>
          <a:p>
            <a:r>
              <a:rPr lang="en-US" dirty="0"/>
              <a:t>DM/COGS=68%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13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14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genesis.destatis.de/genesis/onlin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tatssa.gov.z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genesis.destatis.de/genesis/onlin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tatssa.gov.za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794490"/>
              </p:ext>
            </p:extLst>
          </p:nvPr>
        </p:nvGraphicFramePr>
        <p:xfrm>
          <a:off x="1347787" y="1447800"/>
          <a:ext cx="10133714" cy="44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509587" y="13138"/>
            <a:ext cx="11963400" cy="520456"/>
          </a:xfrm>
          <a:prstGeom prst="rect">
            <a:avLst/>
          </a:prstGeom>
        </p:spPr>
        <p:txBody>
          <a:bodyPr rtlCol="0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r>
              <a:rPr lang="en-US" sz="2800" dirty="0"/>
              <a:t>How to build an Industry Cost Profile (ICP) for a product in South Africa</a:t>
            </a:r>
          </a:p>
        </p:txBody>
      </p:sp>
    </p:spTree>
    <p:extLst>
      <p:ext uri="{BB962C8B-B14F-4D97-AF65-F5344CB8AC3E}">
        <p14:creationId xmlns:p14="http://schemas.microsoft.com/office/powerpoint/2010/main" val="62471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616DF9-78DD-4CB6-AA8F-05CD1D0E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828" y="1255213"/>
            <a:ext cx="4251667" cy="53138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10</a:t>
            </a:fld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Steps 1 &amp;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Go to Table 4.1 on Page no. 24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This table provides data on the split of expenditure for a typical manufacturing setup. Record these values for expenditure and classify them into MOH, GSA, DL and DM</a:t>
            </a:r>
          </a:p>
        </p:txBody>
      </p:sp>
      <p:sp>
        <p:nvSpPr>
          <p:cNvPr id="32" name="Rounded Rectangle 9"/>
          <p:cNvSpPr/>
          <p:nvPr/>
        </p:nvSpPr>
        <p:spPr>
          <a:xfrm rot="10800000" flipV="1">
            <a:off x="4624387" y="1219200"/>
            <a:ext cx="3352800" cy="304800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5" name="Connector: Elbow 34"/>
          <p:cNvCxnSpPr>
            <a:cxnSpLocks/>
            <a:endCxn id="32" idx="0"/>
          </p:cNvCxnSpPr>
          <p:nvPr/>
        </p:nvCxnSpPr>
        <p:spPr>
          <a:xfrm flipV="1">
            <a:off x="2666524" y="1219200"/>
            <a:ext cx="3634263" cy="1083390"/>
          </a:xfrm>
          <a:prstGeom prst="bentConnector4">
            <a:avLst>
              <a:gd name="adj1" fmla="val 26936"/>
              <a:gd name="adj2" fmla="val 1211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029D49D-4C20-4A2F-BA0F-60B852D8ED07}"/>
              </a:ext>
            </a:extLst>
          </p:cNvPr>
          <p:cNvSpPr/>
          <p:nvPr/>
        </p:nvSpPr>
        <p:spPr>
          <a:xfrm rot="10800000" flipV="1">
            <a:off x="7646295" y="1588269"/>
            <a:ext cx="742693" cy="4202932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83E6D0-6718-47FC-86E8-D2C828A8339F}"/>
              </a:ext>
            </a:extLst>
          </p:cNvPr>
          <p:cNvCxnSpPr>
            <a:cxnSpLocks/>
          </p:cNvCxnSpPr>
          <p:nvPr/>
        </p:nvCxnSpPr>
        <p:spPr>
          <a:xfrm>
            <a:off x="7215186" y="3821385"/>
            <a:ext cx="43110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6892EA3-A9D6-46EE-B67D-EF226B322CDE}"/>
              </a:ext>
            </a:extLst>
          </p:cNvPr>
          <p:cNvCxnSpPr>
            <a:cxnSpLocks/>
            <a:endCxn id="25" idx="3"/>
          </p:cNvCxnSpPr>
          <p:nvPr/>
        </p:nvCxnSpPr>
        <p:spPr>
          <a:xfrm flipV="1">
            <a:off x="2338387" y="3810000"/>
            <a:ext cx="2285998" cy="1219204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21F47A1-5CF8-4B73-8B47-8E9C4E56F4A5}"/>
              </a:ext>
            </a:extLst>
          </p:cNvPr>
          <p:cNvSpPr/>
          <p:nvPr/>
        </p:nvSpPr>
        <p:spPr>
          <a:xfrm rot="10800000" flipV="1">
            <a:off x="4624385" y="1828799"/>
            <a:ext cx="2590801" cy="3962401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1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11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Record the values of the following items and classify them as DM, DL, MOH and GSA: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Calculate each expenditure item as a percentage of total revenue. These percentages will be used as a proxy to split the expenditure of </a:t>
            </a:r>
            <a:r>
              <a:rPr lang="en-IN" sz="1600" dirty="0">
                <a:solidFill>
                  <a:schemeClr val="bg1"/>
                </a:solidFill>
              </a:rPr>
              <a:t>“Casting of iron, steel and non-ferrous metals”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CBD058-7B28-43BD-B60B-F00307E24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111899"/>
              </p:ext>
            </p:extLst>
          </p:nvPr>
        </p:nvGraphicFramePr>
        <p:xfrm>
          <a:off x="5614987" y="914562"/>
          <a:ext cx="4800600" cy="5978428"/>
        </p:xfrm>
        <a:graphic>
          <a:graphicData uri="http://schemas.openxmlformats.org/drawingml/2006/table">
            <a:tbl>
              <a:tblPr/>
              <a:tblGrid>
                <a:gridCol w="1823343">
                  <a:extLst>
                    <a:ext uri="{9D8B030D-6E8A-4147-A177-3AD203B41FA5}">
                      <a16:colId xmlns:a16="http://schemas.microsoft.com/office/drawing/2014/main" val="115117014"/>
                    </a:ext>
                  </a:extLst>
                </a:gridCol>
                <a:gridCol w="1057017">
                  <a:extLst>
                    <a:ext uri="{9D8B030D-6E8A-4147-A177-3AD203B41FA5}">
                      <a16:colId xmlns:a16="http://schemas.microsoft.com/office/drawing/2014/main" val="3941273459"/>
                    </a:ext>
                  </a:extLst>
                </a:gridCol>
                <a:gridCol w="1033976">
                  <a:extLst>
                    <a:ext uri="{9D8B030D-6E8A-4147-A177-3AD203B41FA5}">
                      <a16:colId xmlns:a16="http://schemas.microsoft.com/office/drawing/2014/main" val="502419397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3552476561"/>
                    </a:ext>
                  </a:extLst>
                </a:gridCol>
              </a:tblGrid>
              <a:tr h="237177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(in R million)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Assumptions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total revenue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669429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1826545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638984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Advertising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931091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Amortisation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196373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Charges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741859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Bursaries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745846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Expenses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868538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Containers and packaging material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524657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965044"/>
                  </a:ext>
                </a:extLst>
              </a:tr>
              <a:tr h="23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Donations, sponsorship and social Investment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476343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Employment Cost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295776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588147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Attributable to DL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Assumption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380717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 Labour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236620.8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296125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Indirect Labour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59155.2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952425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Excise and Custom Duty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536895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security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432499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Insurance premiums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335676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92317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Forex Losses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63089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Liability Losses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759577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Asset losses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669745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 Vehicle running expenses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553586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*50% attributable to MOH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408309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*50% attributable to SGA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182498"/>
                  </a:ext>
                </a:extLst>
              </a:tr>
              <a:tr h="23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leasing of plant, machinery, equipment and vehicles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602792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Paper, printing, stationery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534541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Postal and courier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573773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368859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06746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Railage and transport out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372758"/>
                  </a:ext>
                </a:extLst>
              </a:tr>
              <a:tr h="24818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Rental of land, building and other structures including water and electricity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46500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 and maintenance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036947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R&amp;D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612600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Royalties etc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065628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411013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Staff training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529651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Subcontractors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611098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50% attributed to DL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372345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*25% attributed to MOH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2635.25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011334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*25% attributed to SGA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2635.25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718386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Telecommunication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85604"/>
                  </a:ext>
                </a:extLst>
              </a:tr>
              <a:tr h="237177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Travelling, accomodation and entertainment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680470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124730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874110"/>
                  </a:ext>
                </a:extLst>
              </a:tr>
              <a:tr h="11858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expenditure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2727996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043074"/>
                  </a:ext>
                </a:extLst>
              </a:tr>
            </a:tbl>
          </a:graphicData>
        </a:graphic>
      </p:graphicFrame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88F39D7E-E32D-4CB1-A789-CD655E752917}"/>
              </a:ext>
            </a:extLst>
          </p:cNvPr>
          <p:cNvCxnSpPr>
            <a:cxnSpLocks/>
            <a:endCxn id="6" idx="0"/>
          </p:cNvCxnSpPr>
          <p:nvPr/>
        </p:nvCxnSpPr>
        <p:spPr>
          <a:xfrm flipV="1">
            <a:off x="2666524" y="950912"/>
            <a:ext cx="6301263" cy="1351678"/>
          </a:xfrm>
          <a:prstGeom prst="bentConnector4">
            <a:avLst>
              <a:gd name="adj1" fmla="val 43954"/>
              <a:gd name="adj2" fmla="val 116912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E9BDB5B8-3431-4C79-BD90-ACD0594CA224}"/>
              </a:ext>
            </a:extLst>
          </p:cNvPr>
          <p:cNvSpPr/>
          <p:nvPr/>
        </p:nvSpPr>
        <p:spPr>
          <a:xfrm rot="10800000" flipV="1">
            <a:off x="8586787" y="950912"/>
            <a:ext cx="762000" cy="5978427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2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167187" y="1828800"/>
            <a:ext cx="6400800" cy="31242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946271"/>
              </p:ext>
            </p:extLst>
          </p:nvPr>
        </p:nvGraphicFramePr>
        <p:xfrm>
          <a:off x="4213992" y="1981200"/>
          <a:ext cx="6261100" cy="2796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817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Purchases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22,537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383627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Income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41,544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160804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Material (DM)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54.3%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822004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Salaries and wages paid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7,780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406404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Attributable to Direct Labor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            </a:t>
                      </a:r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83356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Income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41,544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239063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15%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963088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540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prstClr val="white"/>
                </a:solidFill>
              </a:rPr>
              <a:t>1. Calculate the Direct Material (DM) ratio as: Purchases ÷ Total Income</a:t>
            </a:r>
            <a:endParaRPr lang="en-IN" sz="800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800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800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b="1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b="1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b="1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b="1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prstClr val="white"/>
                </a:solidFill>
              </a:rPr>
              <a:t>2. Calculate the value for Direct </a:t>
            </a:r>
            <a:r>
              <a:rPr lang="en-IN" sz="1600" dirty="0" err="1">
                <a:solidFill>
                  <a:prstClr val="white"/>
                </a:solidFill>
              </a:rPr>
              <a:t>Labor</a:t>
            </a:r>
            <a:r>
              <a:rPr lang="en-IN" sz="1600" dirty="0">
                <a:solidFill>
                  <a:prstClr val="white"/>
                </a:solidFill>
              </a:rPr>
              <a:t> as follows: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prstClr val="white"/>
                </a:solidFill>
              </a:rPr>
              <a:t>(Salaries and wages paid* 80%) ÷ Total Income 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271587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1300" y="205740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1.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395787" y="2773759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2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>
                  <a:solidFill>
                    <a:prstClr val="white"/>
                  </a:solidFill>
                </a:rPr>
                <a:t>Step 3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395787" y="4233761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31300" y="3851832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2.</a:t>
            </a:r>
          </a:p>
        </p:txBody>
      </p:sp>
      <p:pic>
        <p:nvPicPr>
          <p:cNvPr id="3" name="Picture 2" descr="http://i.stack.imgur.com/FYZp8.png">
            <a:extLst>
              <a:ext uri="{FF2B5EF4-FFF2-40B4-BE49-F238E27FC236}">
                <a16:creationId xmlns:a16="http://schemas.microsoft.com/office/drawing/2014/main" id="{FA87C6EF-974E-49E5-A576-CAA8859CD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7" y="2513122"/>
            <a:ext cx="1714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i.stack.imgur.com/FYZp8.png">
            <a:extLst>
              <a:ext uri="{FF2B5EF4-FFF2-40B4-BE49-F238E27FC236}">
                <a16:creationId xmlns:a16="http://schemas.microsoft.com/office/drawing/2014/main" id="{0CD60888-5D49-482D-9921-A5920AAA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7" y="3986111"/>
            <a:ext cx="171450" cy="17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267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0">
            <a:extLst>
              <a:ext uri="{FF2B5EF4-FFF2-40B4-BE49-F238E27FC236}">
                <a16:creationId xmlns:a16="http://schemas.microsoft.com/office/drawing/2014/main" id="{5296B868-B267-492E-BD62-D612BD342369}"/>
              </a:ext>
            </a:extLst>
          </p:cNvPr>
          <p:cNvSpPr/>
          <p:nvPr/>
        </p:nvSpPr>
        <p:spPr>
          <a:xfrm>
            <a:off x="4167187" y="3200400"/>
            <a:ext cx="6705601" cy="31242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ounded Rectangle 20"/>
          <p:cNvSpPr/>
          <p:nvPr/>
        </p:nvSpPr>
        <p:spPr>
          <a:xfrm>
            <a:off x="4167187" y="1828800"/>
            <a:ext cx="6400800" cy="1219201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45834"/>
              </p:ext>
            </p:extLst>
          </p:nvPr>
        </p:nvGraphicFramePr>
        <p:xfrm>
          <a:off x="4214054" y="1524000"/>
          <a:ext cx="6261100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94071"/>
                          </a:solidFill>
                        </a:rPr>
                        <a:t>Net profit/loss before tax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1,716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203067"/>
                  </a:ext>
                </a:extLst>
              </a:tr>
              <a:tr h="33296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294071"/>
                          </a:solidFill>
                        </a:rPr>
                        <a:t>Total Income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41,544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294071"/>
                          </a:solidFill>
                        </a:rPr>
                        <a:t>Profit before tax (PBT)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</a:rPr>
                        <a:t>   4.13%</a:t>
                      </a:r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968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3. Calculate Profit before tax ratio (PBT) as: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Profit Before Tax ÷ Total Income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4. Calculate MOH using the proxy percentages from the Annual Financial Statistics report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334704" y="2590145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4" name="Rounded Rectangle 3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421921" y="198120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3.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DD157-4825-4BFA-92AF-397DF16A6221}"/>
              </a:ext>
            </a:extLst>
          </p:cNvPr>
          <p:cNvSpPr/>
          <p:nvPr/>
        </p:nvSpPr>
        <p:spPr>
          <a:xfrm>
            <a:off x="3421921" y="3426542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4.</a:t>
            </a:r>
          </a:p>
        </p:txBody>
      </p:sp>
      <p:pic>
        <p:nvPicPr>
          <p:cNvPr id="3" name="Picture 2" descr="http://i.stack.imgur.com/FYZp8.png">
            <a:extLst>
              <a:ext uri="{FF2B5EF4-FFF2-40B4-BE49-F238E27FC236}">
                <a16:creationId xmlns:a16="http://schemas.microsoft.com/office/drawing/2014/main" id="{707167E5-C464-46B5-ACE9-972C038BD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7" y="2352020"/>
            <a:ext cx="171450" cy="171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C1FA12-D340-4995-86F7-57D544D1D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748989"/>
              </p:ext>
            </p:extLst>
          </p:nvPr>
        </p:nvGraphicFramePr>
        <p:xfrm>
          <a:off x="4690934" y="3249522"/>
          <a:ext cx="5784220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715">
                  <a:extLst>
                    <a:ext uri="{9D8B030D-6E8A-4147-A177-3AD203B41FA5}">
                      <a16:colId xmlns:a16="http://schemas.microsoft.com/office/drawing/2014/main" val="3822915705"/>
                    </a:ext>
                  </a:extLst>
                </a:gridCol>
                <a:gridCol w="1895505">
                  <a:extLst>
                    <a:ext uri="{9D8B030D-6E8A-4147-A177-3AD203B41FA5}">
                      <a16:colId xmlns:a16="http://schemas.microsoft.com/office/drawing/2014/main" val="677123375"/>
                    </a:ext>
                  </a:extLst>
                </a:gridCol>
              </a:tblGrid>
              <a:tr h="45826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600" b="1" i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MOH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600" b="1" i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total Revenue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6396186"/>
                  </a:ext>
                </a:extLst>
              </a:tr>
              <a:tr h="22913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600" b="0" i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Containers and packaging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600" b="0" i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0.41%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3545891"/>
                  </a:ext>
                </a:extLst>
              </a:tr>
              <a:tr h="22913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600" b="0" i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Depreciation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600" b="0" i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1.99%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1925481"/>
                  </a:ext>
                </a:extLst>
              </a:tr>
              <a:tr h="45826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Operating leasing of plant, machinery, equipment and vehicles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600" b="0" i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0.31%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6645556"/>
                  </a:ext>
                </a:extLst>
              </a:tr>
              <a:tr h="22913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600" b="0" i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Repair and maintenance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600" b="0" i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1.17%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7114303"/>
                  </a:ext>
                </a:extLst>
              </a:tr>
              <a:tr h="45826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Subcontractor fees attributable to MOH (25%)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600" b="0" i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0.09%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9094336"/>
                  </a:ext>
                </a:extLst>
              </a:tr>
              <a:tr h="45826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Motor vehicle expense *50% attributable to SGA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600" b="0" i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0.20%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4275430"/>
                  </a:ext>
                </a:extLst>
              </a:tr>
              <a:tr h="22913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600" b="1" i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Total MOH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600" b="1" i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4.17%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6150473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0AA757-68C2-472E-BE50-0F6B07BE49B7}"/>
              </a:ext>
            </a:extLst>
          </p:cNvPr>
          <p:cNvCxnSpPr/>
          <p:nvPr/>
        </p:nvCxnSpPr>
        <p:spPr>
          <a:xfrm>
            <a:off x="4510087" y="59436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916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167187" y="1828800"/>
            <a:ext cx="6400800" cy="2554288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597949"/>
              </p:ext>
            </p:extLst>
          </p:nvPr>
        </p:nvGraphicFramePr>
        <p:xfrm>
          <a:off x="4213992" y="1981200"/>
          <a:ext cx="6261100" cy="1783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75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Income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822004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Material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54.3%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406404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Labor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+   </a:t>
                      </a:r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83356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MOH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GB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4.2%</a:t>
                      </a:r>
                      <a:endParaRPr kumimoji="0" lang="en-US" sz="1800" b="0" i="0" u="none" strike="noStrike" kern="1200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239063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PBT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  +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4.1%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963088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GSA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22.4%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540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5. Calculate GSA as follows: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1-(DL+DM+MOH+PBT)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271587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1300" y="205740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5.</a:t>
            </a:r>
          </a:p>
        </p:txBody>
      </p: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2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>
                  <a:solidFill>
                    <a:prstClr val="white"/>
                  </a:solidFill>
                </a:rPr>
                <a:t>Step 3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395787" y="34290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58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62187" y="2286000"/>
            <a:ext cx="83820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 all your calculated ratios in the cost breakdown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15</a:t>
            </a:fld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650665"/>
              </p:ext>
            </p:extLst>
          </p:nvPr>
        </p:nvGraphicFramePr>
        <p:xfrm>
          <a:off x="2490787" y="2514600"/>
          <a:ext cx="7207249" cy="2857500"/>
        </p:xfrm>
        <a:graphic>
          <a:graphicData uri="http://schemas.openxmlformats.org/drawingml/2006/table">
            <a:tbl>
              <a:tblPr/>
              <a:tblGrid>
                <a:gridCol w="20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54.3%</a:t>
                      </a:r>
                      <a:endParaRPr lang="en-US" sz="1800" b="0" i="1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4.2%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73.5%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SGA &amp; Other </a:t>
                      </a:r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22.4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4.1%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85824" y="3200400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4071"/>
                </a:solidFill>
              </a:rPr>
              <a:t>Ratios calculated from </a:t>
            </a:r>
            <a:r>
              <a:rPr lang="en-IN" dirty="0">
                <a:solidFill>
                  <a:srgbClr val="294071"/>
                </a:solidFill>
                <a:latin typeface="Cambria" panose="02040503050406030204" pitchFamily="18" charset="0"/>
              </a:rPr>
              <a:t>”Stats SA”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291387" y="2517326"/>
            <a:ext cx="294437" cy="2207073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43187" y="3810000"/>
            <a:ext cx="4495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3187" y="4724400"/>
            <a:ext cx="4495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4587" y="144443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294071"/>
                </a:solidFill>
              </a:rPr>
              <a:t>Industry cost profile for “</a:t>
            </a:r>
            <a:r>
              <a:rPr lang="en-IN" sz="2200" b="1" u="sng" dirty="0">
                <a:solidFill>
                  <a:srgbClr val="294071"/>
                </a:solidFill>
              </a:rPr>
              <a:t>Casting of iron, steel and non-ferrous metals in South Africa”</a:t>
            </a:r>
            <a:endParaRPr lang="en-US" sz="2200" b="1" u="sng" dirty="0"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7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79796D4-EAE9-4A71-89E5-879ACEA98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0" t="7242" r="1835" b="11207"/>
          <a:stretch/>
        </p:blipFill>
        <p:spPr>
          <a:xfrm>
            <a:off x="3508512" y="1401416"/>
            <a:ext cx="8445151" cy="44659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2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pl-PL" sz="1600" dirty="0">
                <a:solidFill>
                  <a:schemeClr val="bg1"/>
                </a:solidFill>
              </a:rPr>
              <a:t>Go to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“Find Statistics” and select “Indicators”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3" name="Rounded Rectangle 2">
            <a:hlinkClick r:id="rId3"/>
          </p:cNvPr>
          <p:cNvSpPr/>
          <p:nvPr/>
        </p:nvSpPr>
        <p:spPr>
          <a:xfrm>
            <a:off x="395926" y="1981200"/>
            <a:ext cx="2399661" cy="990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http://www.statssa.gov.za/</a:t>
            </a: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4471987" y="2590800"/>
            <a:ext cx="914400" cy="2961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 flipV="1">
            <a:off x="2566987" y="2738882"/>
            <a:ext cx="1905000" cy="1249618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Steps 1 &amp; 2</a:t>
              </a:r>
            </a:p>
          </p:txBody>
        </p:sp>
      </p:grp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F623A534-42B4-460F-AD6E-FE4508300FC9}"/>
              </a:ext>
            </a:extLst>
          </p:cNvPr>
          <p:cNvSpPr/>
          <p:nvPr/>
        </p:nvSpPr>
        <p:spPr>
          <a:xfrm>
            <a:off x="4395787" y="3276600"/>
            <a:ext cx="1219200" cy="25091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C0007C7-60D7-42FD-97A9-D4856FDEC993}"/>
              </a:ext>
            </a:extLst>
          </p:cNvPr>
          <p:cNvCxnSpPr>
            <a:cxnSpLocks/>
            <a:stCxn id="14" idx="3"/>
            <a:endCxn id="7" idx="3"/>
          </p:cNvCxnSpPr>
          <p:nvPr/>
        </p:nvCxnSpPr>
        <p:spPr>
          <a:xfrm>
            <a:off x="5386387" y="2738882"/>
            <a:ext cx="228600" cy="663175"/>
          </a:xfrm>
          <a:prstGeom prst="bentConnector3">
            <a:avLst>
              <a:gd name="adj1" fmla="val 20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048718-BC33-4B68-BED3-3DCE71192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8" y="1147944"/>
            <a:ext cx="6324600" cy="30439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Steps 1 &amp;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Under the graph titled “Economy” select “Show more”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From the subsequent list of “Categories” select “Manufacturing”</a:t>
            </a:r>
          </a:p>
        </p:txBody>
      </p:sp>
      <p:sp>
        <p:nvSpPr>
          <p:cNvPr id="32" name="Rounded Rectangle 9"/>
          <p:cNvSpPr/>
          <p:nvPr/>
        </p:nvSpPr>
        <p:spPr>
          <a:xfrm rot="10800000" flipV="1">
            <a:off x="6986587" y="3782327"/>
            <a:ext cx="609600" cy="304800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5" name="Connector: Elbow 34"/>
          <p:cNvCxnSpPr>
            <a:cxnSpLocks/>
            <a:endCxn id="32" idx="3"/>
          </p:cNvCxnSpPr>
          <p:nvPr/>
        </p:nvCxnSpPr>
        <p:spPr>
          <a:xfrm>
            <a:off x="1423987" y="2222687"/>
            <a:ext cx="5562600" cy="171204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43831E4-7636-435B-9A3A-CCABA994A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7" y="4267200"/>
            <a:ext cx="3600869" cy="20838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94B0F5AF-3227-4630-9CD3-434E180F6D1D}"/>
              </a:ext>
            </a:extLst>
          </p:cNvPr>
          <p:cNvCxnSpPr>
            <a:cxnSpLocks/>
            <a:endCxn id="11" idx="3"/>
          </p:cNvCxnSpPr>
          <p:nvPr/>
        </p:nvCxnSpPr>
        <p:spPr>
          <a:xfrm rot="16200000" flipH="1">
            <a:off x="2099347" y="4120012"/>
            <a:ext cx="1468676" cy="1447804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1DF28A30-578C-484A-A574-3FEBA9DC4DDF}"/>
              </a:ext>
            </a:extLst>
          </p:cNvPr>
          <p:cNvSpPr/>
          <p:nvPr/>
        </p:nvSpPr>
        <p:spPr>
          <a:xfrm rot="10800000" flipV="1">
            <a:off x="3557587" y="5486400"/>
            <a:ext cx="685800" cy="183703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6B705A9-03AD-4742-A6ED-32465D192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987" y="4343400"/>
            <a:ext cx="7988370" cy="1295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E24D4B-6D7C-4BF6-907C-10CDD6390F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02" b="14209"/>
          <a:stretch/>
        </p:blipFill>
        <p:spPr>
          <a:xfrm>
            <a:off x="3709986" y="1447800"/>
            <a:ext cx="7978671" cy="2819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Steps 1 &amp;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From the subsequent list of “Categories” select “Manufacturing”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Scroll down until you find the table titled “Source: Publication Report-30-02-03 Manufacturing industry - financial detail” Click on the link</a:t>
            </a:r>
          </a:p>
        </p:txBody>
      </p:sp>
      <p:sp>
        <p:nvSpPr>
          <p:cNvPr id="32" name="Rounded Rectangle 9"/>
          <p:cNvSpPr/>
          <p:nvPr/>
        </p:nvSpPr>
        <p:spPr>
          <a:xfrm rot="10800000" flipV="1">
            <a:off x="3862387" y="2514600"/>
            <a:ext cx="838201" cy="150097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5" name="Connector: Elbow 34"/>
          <p:cNvCxnSpPr>
            <a:cxnSpLocks/>
            <a:endCxn id="32" idx="3"/>
          </p:cNvCxnSpPr>
          <p:nvPr/>
        </p:nvCxnSpPr>
        <p:spPr>
          <a:xfrm>
            <a:off x="2029819" y="2135902"/>
            <a:ext cx="1832568" cy="453747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94B0F5AF-3227-4630-9CD3-434E180F6D1D}"/>
              </a:ext>
            </a:extLst>
          </p:cNvPr>
          <p:cNvCxnSpPr>
            <a:cxnSpLocks/>
            <a:endCxn id="11" idx="3"/>
          </p:cNvCxnSpPr>
          <p:nvPr/>
        </p:nvCxnSpPr>
        <p:spPr>
          <a:xfrm>
            <a:off x="2643187" y="3733800"/>
            <a:ext cx="1066800" cy="7620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1DF28A30-578C-484A-A574-3FEBA9DC4DDF}"/>
              </a:ext>
            </a:extLst>
          </p:cNvPr>
          <p:cNvSpPr/>
          <p:nvPr/>
        </p:nvSpPr>
        <p:spPr>
          <a:xfrm rot="10800000" flipV="1">
            <a:off x="3709987" y="4343400"/>
            <a:ext cx="2743199" cy="304800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6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F570C4-5606-4665-934D-EC6EE0F0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034" y="1447800"/>
            <a:ext cx="7473099" cy="4267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Steps 1 &amp;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Download the PDF containing the data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32" name="Rounded Rectangle 9"/>
          <p:cNvSpPr/>
          <p:nvPr/>
        </p:nvSpPr>
        <p:spPr>
          <a:xfrm rot="10800000" flipV="1">
            <a:off x="3938587" y="4343400"/>
            <a:ext cx="838201" cy="150097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5" name="Connector: Elbow 34"/>
          <p:cNvCxnSpPr>
            <a:cxnSpLocks/>
            <a:endCxn id="32" idx="0"/>
          </p:cNvCxnSpPr>
          <p:nvPr/>
        </p:nvCxnSpPr>
        <p:spPr>
          <a:xfrm>
            <a:off x="2106024" y="2440702"/>
            <a:ext cx="2251663" cy="1902698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0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BA65785-E989-45FC-9659-CC00554DB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983" y="4600888"/>
            <a:ext cx="8434388" cy="18201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B7C49F-ECBD-4EAB-BE69-E61870F4A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787" y="1371600"/>
            <a:ext cx="8536781" cy="320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Steps 1 &amp;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Open the downloaded PDF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Go to Table 3 – Principal Statistics in the Manufacturing Industry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Scroll down to “Division 35- Metals, metal products, machinery and equipment” and record values for “Total Income” and “Net profit or loss before taxes” from this table for “Casting of iron, steel and non-ferrous metals”</a:t>
            </a:r>
          </a:p>
        </p:txBody>
      </p:sp>
      <p:sp>
        <p:nvSpPr>
          <p:cNvPr id="32" name="Rounded Rectangle 9"/>
          <p:cNvSpPr/>
          <p:nvPr/>
        </p:nvSpPr>
        <p:spPr>
          <a:xfrm rot="10800000" flipV="1">
            <a:off x="3252787" y="1290481"/>
            <a:ext cx="3352800" cy="304800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5" name="Connector: Elbow 34"/>
          <p:cNvCxnSpPr>
            <a:cxnSpLocks/>
            <a:endCxn id="32" idx="2"/>
          </p:cNvCxnSpPr>
          <p:nvPr/>
        </p:nvCxnSpPr>
        <p:spPr>
          <a:xfrm flipV="1">
            <a:off x="2414587" y="1595281"/>
            <a:ext cx="2514600" cy="843119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9E39399-0802-48B4-9D7C-A8F393C25E55}"/>
              </a:ext>
            </a:extLst>
          </p:cNvPr>
          <p:cNvSpPr/>
          <p:nvPr/>
        </p:nvSpPr>
        <p:spPr>
          <a:xfrm rot="10800000" flipV="1">
            <a:off x="6986587" y="5714999"/>
            <a:ext cx="742693" cy="304801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029D49D-4C20-4A2F-BA0F-60B852D8ED07}"/>
              </a:ext>
            </a:extLst>
          </p:cNvPr>
          <p:cNvSpPr/>
          <p:nvPr/>
        </p:nvSpPr>
        <p:spPr>
          <a:xfrm rot="10800000" flipV="1">
            <a:off x="8501253" y="5714999"/>
            <a:ext cx="742693" cy="304802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83E6D0-6718-47FC-86E8-D2C828A8339F}"/>
              </a:ext>
            </a:extLst>
          </p:cNvPr>
          <p:cNvCxnSpPr>
            <a:cxnSpLocks/>
            <a:stCxn id="9" idx="1"/>
            <a:endCxn id="10" idx="3"/>
          </p:cNvCxnSpPr>
          <p:nvPr/>
        </p:nvCxnSpPr>
        <p:spPr>
          <a:xfrm>
            <a:off x="7729280" y="5867400"/>
            <a:ext cx="77197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6892EA3-A9D6-46EE-B67D-EF226B322CDE}"/>
              </a:ext>
            </a:extLst>
          </p:cNvPr>
          <p:cNvCxnSpPr>
            <a:cxnSpLocks/>
          </p:cNvCxnSpPr>
          <p:nvPr/>
        </p:nvCxnSpPr>
        <p:spPr>
          <a:xfrm>
            <a:off x="1271589" y="5334000"/>
            <a:ext cx="1981199" cy="614518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21F47A1-5CF8-4B73-8B47-8E9C4E56F4A5}"/>
              </a:ext>
            </a:extLst>
          </p:cNvPr>
          <p:cNvSpPr/>
          <p:nvPr/>
        </p:nvSpPr>
        <p:spPr>
          <a:xfrm rot="10800000" flipV="1">
            <a:off x="3278840" y="5567519"/>
            <a:ext cx="3564997" cy="604681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577A31A-1C11-428A-BABF-68856EC26390}"/>
              </a:ext>
            </a:extLst>
          </p:cNvPr>
          <p:cNvCxnSpPr>
            <a:cxnSpLocks/>
          </p:cNvCxnSpPr>
          <p:nvPr/>
        </p:nvCxnSpPr>
        <p:spPr>
          <a:xfrm flipV="1">
            <a:off x="6843837" y="5867400"/>
            <a:ext cx="221734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29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303D8F-6B5E-4DB7-BDA7-FA415BD46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06" y="4138454"/>
            <a:ext cx="8555863" cy="1605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0C23F-6FA0-450A-8C00-0BD02F7C1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787" y="1066801"/>
            <a:ext cx="8670102" cy="28444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Steps 1 &amp;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Go to Table 11 – Expenditure in the Manufacturing Industry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Scroll down to “Division 35- Metals, metal products, machinery and equipment” and record values for “Purchases” and “Salaries and wages paid” from this table for “Casting of iron, steel and non-ferrous metals”</a:t>
            </a:r>
          </a:p>
        </p:txBody>
      </p:sp>
      <p:sp>
        <p:nvSpPr>
          <p:cNvPr id="32" name="Rounded Rectangle 9"/>
          <p:cNvSpPr/>
          <p:nvPr/>
        </p:nvSpPr>
        <p:spPr>
          <a:xfrm rot="10800000" flipV="1">
            <a:off x="3252787" y="1290481"/>
            <a:ext cx="3352800" cy="304800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5" name="Connector: Elbow 34"/>
          <p:cNvCxnSpPr>
            <a:cxnSpLocks/>
            <a:endCxn id="32" idx="2"/>
          </p:cNvCxnSpPr>
          <p:nvPr/>
        </p:nvCxnSpPr>
        <p:spPr>
          <a:xfrm flipV="1">
            <a:off x="2414587" y="1595281"/>
            <a:ext cx="2514600" cy="538319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9E39399-0802-48B4-9D7C-A8F393C25E55}"/>
              </a:ext>
            </a:extLst>
          </p:cNvPr>
          <p:cNvSpPr/>
          <p:nvPr/>
        </p:nvSpPr>
        <p:spPr>
          <a:xfrm rot="10800000" flipV="1">
            <a:off x="8306183" y="5067299"/>
            <a:ext cx="742693" cy="304801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029D49D-4C20-4A2F-BA0F-60B852D8ED07}"/>
              </a:ext>
            </a:extLst>
          </p:cNvPr>
          <p:cNvSpPr/>
          <p:nvPr/>
        </p:nvSpPr>
        <p:spPr>
          <a:xfrm rot="10800000" flipV="1">
            <a:off x="9268335" y="5067299"/>
            <a:ext cx="742693" cy="304802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83E6D0-6718-47FC-86E8-D2C828A8339F}"/>
              </a:ext>
            </a:extLst>
          </p:cNvPr>
          <p:cNvCxnSpPr>
            <a:cxnSpLocks/>
            <a:stCxn id="9" idx="1"/>
            <a:endCxn id="10" idx="3"/>
          </p:cNvCxnSpPr>
          <p:nvPr/>
        </p:nvCxnSpPr>
        <p:spPr>
          <a:xfrm>
            <a:off x="9048876" y="5219700"/>
            <a:ext cx="21945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6892EA3-A9D6-46EE-B67D-EF226B322CDE}"/>
              </a:ext>
            </a:extLst>
          </p:cNvPr>
          <p:cNvCxnSpPr>
            <a:cxnSpLocks/>
            <a:endCxn id="25" idx="3"/>
          </p:cNvCxnSpPr>
          <p:nvPr/>
        </p:nvCxnSpPr>
        <p:spPr>
          <a:xfrm>
            <a:off x="2338387" y="5029199"/>
            <a:ext cx="971516" cy="190501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21F47A1-5CF8-4B73-8B47-8E9C4E56F4A5}"/>
              </a:ext>
            </a:extLst>
          </p:cNvPr>
          <p:cNvSpPr/>
          <p:nvPr/>
        </p:nvSpPr>
        <p:spPr>
          <a:xfrm rot="10800000" flipV="1">
            <a:off x="3309903" y="5029199"/>
            <a:ext cx="4743483" cy="381001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577A31A-1C11-428A-BABF-68856EC26390}"/>
              </a:ext>
            </a:extLst>
          </p:cNvPr>
          <p:cNvCxnSpPr>
            <a:cxnSpLocks/>
          </p:cNvCxnSpPr>
          <p:nvPr/>
        </p:nvCxnSpPr>
        <p:spPr>
          <a:xfrm flipV="1">
            <a:off x="8068916" y="5219700"/>
            <a:ext cx="221734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34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D049FD-A30A-4A6F-8336-47CAEEC63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0" b="22958"/>
          <a:stretch/>
        </p:blipFill>
        <p:spPr>
          <a:xfrm>
            <a:off x="3557587" y="1447800"/>
            <a:ext cx="8077200" cy="4419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8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pl-PL" sz="1600" dirty="0">
                <a:solidFill>
                  <a:schemeClr val="bg1"/>
                </a:solidFill>
              </a:rPr>
              <a:t>Go to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“Publications” and select “Statistical Publications”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3" name="Rounded Rectangle 2">
            <a:hlinkClick r:id="rId3"/>
          </p:cNvPr>
          <p:cNvSpPr/>
          <p:nvPr/>
        </p:nvSpPr>
        <p:spPr>
          <a:xfrm>
            <a:off x="395926" y="1981200"/>
            <a:ext cx="2399661" cy="990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http://www.statssa.gov.za/</a:t>
            </a: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5538787" y="2819400"/>
            <a:ext cx="914400" cy="3723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 flipV="1">
            <a:off x="2375428" y="3005582"/>
            <a:ext cx="3163359" cy="1062814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Steps 1 &amp; 2</a:t>
              </a:r>
            </a:p>
          </p:txBody>
        </p:sp>
      </p:grp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F623A534-42B4-460F-AD6E-FE4508300FC9}"/>
              </a:ext>
            </a:extLst>
          </p:cNvPr>
          <p:cNvSpPr/>
          <p:nvPr/>
        </p:nvSpPr>
        <p:spPr>
          <a:xfrm>
            <a:off x="5526140" y="3200400"/>
            <a:ext cx="1219200" cy="25091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C0007C7-60D7-42FD-97A9-D4856FDEC993}"/>
              </a:ext>
            </a:extLst>
          </p:cNvPr>
          <p:cNvCxnSpPr>
            <a:cxnSpLocks/>
            <a:stCxn id="14" idx="3"/>
            <a:endCxn id="7" idx="3"/>
          </p:cNvCxnSpPr>
          <p:nvPr/>
        </p:nvCxnSpPr>
        <p:spPr>
          <a:xfrm>
            <a:off x="6453187" y="3005582"/>
            <a:ext cx="292153" cy="320275"/>
          </a:xfrm>
          <a:prstGeom prst="bentConnector3">
            <a:avLst>
              <a:gd name="adj1" fmla="val 178247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9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69C789-B0AB-468D-BAF9-4592D7BC5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865" y="1447800"/>
            <a:ext cx="7308522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9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Search for “Annual Financial Statistics” in the Search Bar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the latest Annual Financial Statistics and download the PDF of the data on the next page</a:t>
            </a:r>
          </a:p>
        </p:txBody>
      </p:sp>
      <p:sp>
        <p:nvSpPr>
          <p:cNvPr id="14" name="Rounded Rectangle 9"/>
          <p:cNvSpPr/>
          <p:nvPr/>
        </p:nvSpPr>
        <p:spPr>
          <a:xfrm>
            <a:off x="5310187" y="1752600"/>
            <a:ext cx="2438400" cy="3723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 flipV="1">
            <a:off x="1673808" y="1938782"/>
            <a:ext cx="3636379" cy="251968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Steps 1 &amp; 2</a:t>
              </a:r>
            </a:p>
          </p:txBody>
        </p:sp>
      </p:grp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F623A534-42B4-460F-AD6E-FE4508300FC9}"/>
              </a:ext>
            </a:extLst>
          </p:cNvPr>
          <p:cNvSpPr/>
          <p:nvPr/>
        </p:nvSpPr>
        <p:spPr>
          <a:xfrm>
            <a:off x="3862387" y="2895600"/>
            <a:ext cx="3436144" cy="2308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C0007C7-60D7-42FD-97A9-D4856FDEC993}"/>
              </a:ext>
            </a:extLst>
          </p:cNvPr>
          <p:cNvCxnSpPr>
            <a:cxnSpLocks/>
            <a:stCxn id="14" idx="3"/>
            <a:endCxn id="7" idx="3"/>
          </p:cNvCxnSpPr>
          <p:nvPr/>
        </p:nvCxnSpPr>
        <p:spPr>
          <a:xfrm flipH="1">
            <a:off x="7298531" y="1938782"/>
            <a:ext cx="450056" cy="1072222"/>
          </a:xfrm>
          <a:prstGeom prst="bentConnector3">
            <a:avLst>
              <a:gd name="adj1" fmla="val -50794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359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8bcfcb-4344-44cf-9f08-daa529b9a53e">
      <UserInfo>
        <DisplayName>Rob Case</DisplayName>
        <AccountId>41</AccountId>
        <AccountType/>
      </UserInfo>
    </SharedWithUsers>
    <_Flow_SignoffStatus xmlns="b58ae008-966b-4bff-8a7d-37abbecab93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D16745-280F-4488-A5DC-E85A7A6CFD7C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b58ae008-966b-4bff-8a7d-37abbecab933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ff8bcfcb-4344-44cf-9f08-daa529b9a53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A31BC6-CFE9-4F00-ABAD-7FACD093CB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499A6C-78A8-48F8-B36E-D12AF9AE43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13319</TotalTime>
  <Words>1309</Words>
  <Application>Microsoft Office PowerPoint</Application>
  <PresentationFormat>Custom</PresentationFormat>
  <Paragraphs>423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Wingdings</vt:lpstr>
      <vt:lpstr>Wingdings 2</vt:lpstr>
      <vt:lpstr>Concourse</vt:lpstr>
      <vt:lpstr>PowerPoint Presentation</vt:lpstr>
      <vt:lpstr>Identify Industry &amp; obtain Financial and Manufacturing Information Related to Industry</vt:lpstr>
      <vt:lpstr>Identify Industry &amp; obtain Financial and Manufacturing Information Related to Industry</vt:lpstr>
      <vt:lpstr>Identify Industry &amp; obtain Financial and Manufacturing Information Related to Industry</vt:lpstr>
      <vt:lpstr>Identify Industry &amp; obtain Financial and Manufacturing Information Related to Industry</vt:lpstr>
      <vt:lpstr>Identify Industry &amp; obtain Financial and Manufacturing Information Related to Industry</vt:lpstr>
      <vt:lpstr>Identify Industry &amp; obtain Financial and Manufacturing Information Related to Industry</vt:lpstr>
      <vt:lpstr>Identify Industry &amp; obtain Financial and Manufacturing Information Related to Industry</vt:lpstr>
      <vt:lpstr>Identify Industry &amp; obtain Financial and Manufacturing Information Related to Industry</vt:lpstr>
      <vt:lpstr>Identify Industry &amp; obtain Financial and Manufacturing Information Related to Industry</vt:lpstr>
      <vt:lpstr>Obtain Financial and Manufacturing Information Related to Industry</vt:lpstr>
      <vt:lpstr>Use Financial and Manufacturing Information  to Calculate Ratios</vt:lpstr>
      <vt:lpstr>Use Financial and Manufacturing Information  to Calculate Ratios</vt:lpstr>
      <vt:lpstr>Use Financial and Manufacturing Information  to Calculate Ratios</vt:lpstr>
      <vt:lpstr>Present all your calculated ratios in the cost breakdown format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lastModifiedBy>Sheetal Jain</cp:lastModifiedBy>
  <cp:revision>493</cp:revision>
  <dcterms:created xsi:type="dcterms:W3CDTF">2015-03-30T07:09:58Z</dcterms:created>
  <dcterms:modified xsi:type="dcterms:W3CDTF">2021-02-10T04:47:31Z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